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it-IT" sz="6600">
                <a:solidFill>
                  <a:srgbClr val="FF0000"/>
                </a:solidFill>
              </a:rPr>
              <a:t>Giornata della legalità….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it-IT" sz="6000">
                <a:solidFill>
                  <a:schemeClr val="accent1"/>
                </a:solidFill>
              </a:rPr>
              <a:t>Per continuare a ricordare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rPr lang="it-IT" sz="6000">
                <a:solidFill>
                  <a:srgbClr val="00B0F0"/>
                </a:solidFill>
              </a:rPr>
              <a:t>Scuola primaria «G.Marconi»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Una passeggiata per i luoghi caratteristici del paese…</a:t>
            </a:r>
            <a:endParaRPr/>
          </a:p>
        </p:txBody>
      </p:sp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4347" y="1550503"/>
            <a:ext cx="3744000" cy="50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6000"/>
              <a:buFont typeface="Calibri"/>
              <a:buNone/>
            </a:pPr>
            <a:r>
              <a:rPr lang="it-IT" sz="6000">
                <a:solidFill>
                  <a:srgbClr val="7F6000"/>
                </a:solidFill>
              </a:rPr>
              <a:t>Ogni angolo ci aiuta a ricordare</a:t>
            </a:r>
            <a:r>
              <a:rPr lang="it-IT"/>
              <a:t>…..</a:t>
            </a:r>
            <a:endParaRPr/>
          </a:p>
        </p:txBody>
      </p:sp>
      <p:pic>
        <p:nvPicPr>
          <p:cNvPr id="97" name="Google Shape;9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025" y="1577009"/>
            <a:ext cx="2972766" cy="459995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98" name="Google Shape;98;p15"/>
          <p:cNvSpPr/>
          <p:nvPr/>
        </p:nvSpPr>
        <p:spPr>
          <a:xfrm>
            <a:off x="8441634" y="2782613"/>
            <a:ext cx="1484243" cy="13255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1815548" y="2782613"/>
            <a:ext cx="1364974" cy="1325562"/>
          </a:xfrm>
          <a:prstGeom prst="smileyFace">
            <a:avLst>
              <a:gd fmla="val 4653" name="adj"/>
            </a:avLst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0000"/>
                </a:solidFill>
              </a:rPr>
              <a:t>Come la natura rinasce in primavera, </a:t>
            </a:r>
            <a:br>
              <a:rPr lang="it-IT">
                <a:solidFill>
                  <a:srgbClr val="FF0000"/>
                </a:solidFill>
              </a:rPr>
            </a:br>
            <a:r>
              <a:rPr lang="it-IT">
                <a:solidFill>
                  <a:srgbClr val="FF0000"/>
                </a:solidFill>
              </a:rPr>
              <a:t>l’ideale della legalità accompagna ogni era…</a:t>
            </a:r>
            <a:endParaRPr/>
          </a:p>
        </p:txBody>
      </p:sp>
      <p:pic>
        <p:nvPicPr>
          <p:cNvPr id="105" name="Google Shape;10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3" y="1690688"/>
            <a:ext cx="3405809" cy="484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8878957" y="2120348"/>
            <a:ext cx="1828800" cy="2107095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444487" y="4558748"/>
            <a:ext cx="1431234" cy="1232452"/>
          </a:xfrm>
          <a:prstGeom prst="hear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it-IT">
                <a:solidFill>
                  <a:srgbClr val="385623"/>
                </a:solidFill>
              </a:rPr>
              <a:t>Passo dopo passo l’ideale diventa morale</a:t>
            </a:r>
            <a:endParaRPr/>
          </a:p>
        </p:txBody>
      </p:sp>
      <p:pic>
        <p:nvPicPr>
          <p:cNvPr id="113" name="Google Shape;11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765" y="1497495"/>
            <a:ext cx="3175953" cy="5128889"/>
          </a:xfrm>
          <a:prstGeom prst="smileyFace">
            <a:avLst>
              <a:gd fmla="val 4653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742122" y="1470991"/>
            <a:ext cx="106874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344858"/>
            <a:ext cx="3372678" cy="613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1484243" y="940904"/>
            <a:ext cx="2729948" cy="1563757"/>
          </a:xfrm>
          <a:prstGeom prst="wedgeEllipseCallout">
            <a:avLst>
              <a:gd fmla="val 35478" name="adj1"/>
              <a:gd fmla="val 7267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legalità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977811" y="2676939"/>
            <a:ext cx="3644346" cy="2710070"/>
          </a:xfrm>
          <a:prstGeom prst="wedgeEllipseCallout">
            <a:avLst>
              <a:gd fmla="val -62651" name="adj1"/>
              <a:gd fmla="val -55837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 </a:t>
            </a:r>
            <a:r>
              <a:rPr b="0" i="0" lang="it-IT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b="0" i="0" lang="it-IT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movimento culturale</a:t>
            </a: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75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6000"/>
              <a:buFont typeface="Calibri"/>
              <a:buNone/>
            </a:pPr>
            <a:r>
              <a:rPr lang="it-IT" sz="6000">
                <a:solidFill>
                  <a:srgbClr val="CC00FF"/>
                </a:solidFill>
              </a:rPr>
              <a:t>Uniti nella difesa della libertà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6018" y="1454426"/>
            <a:ext cx="33528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066" y="1776908"/>
            <a:ext cx="2012673" cy="407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66"/>
              </a:buClr>
              <a:buSzPts val="4400"/>
              <a:buFont typeface="Calibri"/>
              <a:buNone/>
            </a:pPr>
            <a:r>
              <a:rPr lang="it-IT">
                <a:solidFill>
                  <a:srgbClr val="00CC66"/>
                </a:solidFill>
              </a:rPr>
              <a:t>Si conclude la nostra riflessione</a:t>
            </a:r>
            <a:r>
              <a:rPr lang="it-IT"/>
              <a:t>…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4313" y="1586948"/>
            <a:ext cx="3352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1961322" y="2557670"/>
            <a:ext cx="1166191" cy="1325563"/>
          </a:xfrm>
          <a:prstGeom prst="hear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9409043" y="2703443"/>
            <a:ext cx="1311966" cy="1325563"/>
          </a:xfrm>
          <a:prstGeom prst="sun">
            <a:avLst>
              <a:gd fmla="val 25000" name="adj"/>
            </a:avLst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731520"/>
            <a:ext cx="7620000" cy="539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